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190C7-25F1-4EBB-898F-9BFBA47E2AE8}"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78E278-C14E-4B5A-AB91-0F405BDD264B}" type="slidenum">
              <a:rPr lang="en-US" smtClean="0"/>
              <a:t>‹#›</a:t>
            </a:fld>
            <a:endParaRPr lang="en-US"/>
          </a:p>
        </p:txBody>
      </p:sp>
    </p:spTree>
    <p:extLst>
      <p:ext uri="{BB962C8B-B14F-4D97-AF65-F5344CB8AC3E}">
        <p14:creationId xmlns:p14="http://schemas.microsoft.com/office/powerpoint/2010/main" val="60656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190C7-25F1-4EBB-898F-9BFBA47E2AE8}"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78E278-C14E-4B5A-AB91-0F405BDD264B}" type="slidenum">
              <a:rPr lang="en-US" smtClean="0"/>
              <a:t>‹#›</a:t>
            </a:fld>
            <a:endParaRPr lang="en-US"/>
          </a:p>
        </p:txBody>
      </p:sp>
    </p:spTree>
    <p:extLst>
      <p:ext uri="{BB962C8B-B14F-4D97-AF65-F5344CB8AC3E}">
        <p14:creationId xmlns:p14="http://schemas.microsoft.com/office/powerpoint/2010/main" val="1027915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190C7-25F1-4EBB-898F-9BFBA47E2AE8}"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78E278-C14E-4B5A-AB91-0F405BDD264B}" type="slidenum">
              <a:rPr lang="en-US" smtClean="0"/>
              <a:t>‹#›</a:t>
            </a:fld>
            <a:endParaRPr lang="en-US"/>
          </a:p>
        </p:txBody>
      </p:sp>
    </p:spTree>
    <p:extLst>
      <p:ext uri="{BB962C8B-B14F-4D97-AF65-F5344CB8AC3E}">
        <p14:creationId xmlns:p14="http://schemas.microsoft.com/office/powerpoint/2010/main" val="3863531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190C7-25F1-4EBB-898F-9BFBA47E2AE8}"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78E278-C14E-4B5A-AB91-0F405BDD264B}" type="slidenum">
              <a:rPr lang="en-US" smtClean="0"/>
              <a:t>‹#›</a:t>
            </a:fld>
            <a:endParaRPr lang="en-US"/>
          </a:p>
        </p:txBody>
      </p:sp>
    </p:spTree>
    <p:extLst>
      <p:ext uri="{BB962C8B-B14F-4D97-AF65-F5344CB8AC3E}">
        <p14:creationId xmlns:p14="http://schemas.microsoft.com/office/powerpoint/2010/main" val="375371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190C7-25F1-4EBB-898F-9BFBA47E2AE8}"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78E278-C14E-4B5A-AB91-0F405BDD264B}" type="slidenum">
              <a:rPr lang="en-US" smtClean="0"/>
              <a:t>‹#›</a:t>
            </a:fld>
            <a:endParaRPr lang="en-US"/>
          </a:p>
        </p:txBody>
      </p:sp>
    </p:spTree>
    <p:extLst>
      <p:ext uri="{BB962C8B-B14F-4D97-AF65-F5344CB8AC3E}">
        <p14:creationId xmlns:p14="http://schemas.microsoft.com/office/powerpoint/2010/main" val="1992544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190C7-25F1-4EBB-898F-9BFBA47E2AE8}"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78E278-C14E-4B5A-AB91-0F405BDD264B}" type="slidenum">
              <a:rPr lang="en-US" smtClean="0"/>
              <a:t>‹#›</a:t>
            </a:fld>
            <a:endParaRPr lang="en-US"/>
          </a:p>
        </p:txBody>
      </p:sp>
    </p:spTree>
    <p:extLst>
      <p:ext uri="{BB962C8B-B14F-4D97-AF65-F5344CB8AC3E}">
        <p14:creationId xmlns:p14="http://schemas.microsoft.com/office/powerpoint/2010/main" val="2123059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190C7-25F1-4EBB-898F-9BFBA47E2AE8}" type="datetimeFigureOut">
              <a:rPr lang="en-US" smtClean="0"/>
              <a:t>9/3/2013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78E278-C14E-4B5A-AB91-0F405BDD264B}" type="slidenum">
              <a:rPr lang="en-US" smtClean="0"/>
              <a:t>‹#›</a:t>
            </a:fld>
            <a:endParaRPr lang="en-US"/>
          </a:p>
        </p:txBody>
      </p:sp>
    </p:spTree>
    <p:extLst>
      <p:ext uri="{BB962C8B-B14F-4D97-AF65-F5344CB8AC3E}">
        <p14:creationId xmlns:p14="http://schemas.microsoft.com/office/powerpoint/2010/main" val="178846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190C7-25F1-4EBB-898F-9BFBA47E2AE8}" type="datetimeFigureOut">
              <a:rPr lang="en-US" smtClean="0"/>
              <a:t>9/3/2013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78E278-C14E-4B5A-AB91-0F405BDD264B}" type="slidenum">
              <a:rPr lang="en-US" smtClean="0"/>
              <a:t>‹#›</a:t>
            </a:fld>
            <a:endParaRPr lang="en-US"/>
          </a:p>
        </p:txBody>
      </p:sp>
    </p:spTree>
    <p:extLst>
      <p:ext uri="{BB962C8B-B14F-4D97-AF65-F5344CB8AC3E}">
        <p14:creationId xmlns:p14="http://schemas.microsoft.com/office/powerpoint/2010/main" val="1981666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190C7-25F1-4EBB-898F-9BFBA47E2AE8}" type="datetimeFigureOut">
              <a:rPr lang="en-US" smtClean="0"/>
              <a:t>9/3/2013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78E278-C14E-4B5A-AB91-0F405BDD264B}" type="slidenum">
              <a:rPr lang="en-US" smtClean="0"/>
              <a:t>‹#›</a:t>
            </a:fld>
            <a:endParaRPr lang="en-US"/>
          </a:p>
        </p:txBody>
      </p:sp>
    </p:spTree>
    <p:extLst>
      <p:ext uri="{BB962C8B-B14F-4D97-AF65-F5344CB8AC3E}">
        <p14:creationId xmlns:p14="http://schemas.microsoft.com/office/powerpoint/2010/main" val="16404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190C7-25F1-4EBB-898F-9BFBA47E2AE8}"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78E278-C14E-4B5A-AB91-0F405BDD264B}" type="slidenum">
              <a:rPr lang="en-US" smtClean="0"/>
              <a:t>‹#›</a:t>
            </a:fld>
            <a:endParaRPr lang="en-US"/>
          </a:p>
        </p:txBody>
      </p:sp>
    </p:spTree>
    <p:extLst>
      <p:ext uri="{BB962C8B-B14F-4D97-AF65-F5344CB8AC3E}">
        <p14:creationId xmlns:p14="http://schemas.microsoft.com/office/powerpoint/2010/main" val="3063202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190C7-25F1-4EBB-898F-9BFBA47E2AE8}"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78E278-C14E-4B5A-AB91-0F405BDD264B}" type="slidenum">
              <a:rPr lang="en-US" smtClean="0"/>
              <a:t>‹#›</a:t>
            </a:fld>
            <a:endParaRPr lang="en-US"/>
          </a:p>
        </p:txBody>
      </p:sp>
    </p:spTree>
    <p:extLst>
      <p:ext uri="{BB962C8B-B14F-4D97-AF65-F5344CB8AC3E}">
        <p14:creationId xmlns:p14="http://schemas.microsoft.com/office/powerpoint/2010/main" val="669603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D190C7-25F1-4EBB-898F-9BFBA47E2AE8}" type="datetimeFigureOut">
              <a:rPr lang="en-US" smtClean="0"/>
              <a:t>9/3/2013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78E278-C14E-4B5A-AB91-0F405BDD264B}" type="slidenum">
              <a:rPr lang="en-US" smtClean="0"/>
              <a:t>‹#›</a:t>
            </a:fld>
            <a:endParaRPr lang="en-US"/>
          </a:p>
        </p:txBody>
      </p:sp>
    </p:spTree>
    <p:extLst>
      <p:ext uri="{BB962C8B-B14F-4D97-AF65-F5344CB8AC3E}">
        <p14:creationId xmlns:p14="http://schemas.microsoft.com/office/powerpoint/2010/main" val="186439169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en.wikipedia.org/wiki/File:Anttlerstrio.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Leo_(constellation)" TargetMode="External"/><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hyperlink" Target="http://stardate.org/nightsky/constellations/leo" TargetMode="External"/><Relationship Id="rId4" Type="http://schemas.openxmlformats.org/officeDocument/2006/relationships/hyperlink" Target="http://www.skyscript.co.uk/leo.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4.bp.blogspot.com/-RUEpt0Q37ew/TjGGA8ihayI/AAAAAAAAIPs/9RGNluzO5Fs/s1600/Le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6" y="-1"/>
            <a:ext cx="9154886" cy="689718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80357" y="152400"/>
            <a:ext cx="7772400" cy="1470025"/>
          </a:xfrm>
        </p:spPr>
        <p:txBody>
          <a:bodyPr/>
          <a:lstStyle/>
          <a:p>
            <a:r>
              <a:rPr lang="en-US" dirty="0" smtClean="0">
                <a:solidFill>
                  <a:schemeClr val="bg1"/>
                </a:solidFill>
              </a:rPr>
              <a:t>Constellation Leo</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t>Emily Linden</a:t>
            </a:r>
          </a:p>
          <a:p>
            <a:r>
              <a:rPr lang="en-US" dirty="0" smtClean="0"/>
              <a:t>Paul Lim</a:t>
            </a:r>
          </a:p>
          <a:p>
            <a:endParaRPr lang="en-US" dirty="0"/>
          </a:p>
        </p:txBody>
      </p:sp>
    </p:spTree>
    <p:extLst>
      <p:ext uri="{BB962C8B-B14F-4D97-AF65-F5344CB8AC3E}">
        <p14:creationId xmlns:p14="http://schemas.microsoft.com/office/powerpoint/2010/main" val="3237669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4.bp.blogspot.com/-RUEpt0Q37ew/TjGGA8ihayI/AAAAAAAAIPs/9RGNluzO5Fs/s1600/Le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20200" cy="68884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solidFill>
                  <a:schemeClr val="bg1"/>
                </a:solidFill>
              </a:rPr>
              <a:t>Myth of Leo</a:t>
            </a:r>
            <a:endParaRPr lang="en-US" dirty="0">
              <a:solidFill>
                <a:schemeClr val="bg1"/>
              </a:solidFill>
            </a:endParaRPr>
          </a:p>
        </p:txBody>
      </p:sp>
      <p:sp>
        <p:nvSpPr>
          <p:cNvPr id="3" name="Content Placeholder 2"/>
          <p:cNvSpPr>
            <a:spLocks noGrp="1"/>
          </p:cNvSpPr>
          <p:nvPr>
            <p:ph idx="1"/>
          </p:nvPr>
        </p:nvSpPr>
        <p:spPr/>
        <p:txBody>
          <a:bodyPr/>
          <a:lstStyle/>
          <a:p>
            <a:r>
              <a:rPr lang="en-US" sz="2400" dirty="0" smtClean="0">
                <a:solidFill>
                  <a:schemeClr val="bg1"/>
                </a:solidFill>
              </a:rPr>
              <a:t>In Greek myth Leo is the lion Nemea, which Hercules was commanded to kill as the first of his twelve labors. Since the beast was invincible by arrow or club the contest was a test of physical strength and endurance. Hercules killed the animal by choking it with his bare hands and then wore its skin. </a:t>
            </a:r>
          </a:p>
          <a:p>
            <a:r>
              <a:rPr lang="en-US" sz="2400" dirty="0" smtClean="0">
                <a:solidFill>
                  <a:schemeClr val="bg1"/>
                </a:solidFill>
              </a:rPr>
              <a:t>Leo is hot and dry, associated with the full strength of the summer</a:t>
            </a:r>
          </a:p>
          <a:p>
            <a:r>
              <a:rPr lang="en-US" sz="2400" dirty="0" smtClean="0">
                <a:solidFill>
                  <a:schemeClr val="bg1"/>
                </a:solidFill>
              </a:rPr>
              <a:t>Is known for royalty, strength, </a:t>
            </a:r>
            <a:r>
              <a:rPr lang="en-US" sz="2400" smtClean="0">
                <a:solidFill>
                  <a:schemeClr val="bg1"/>
                </a:solidFill>
              </a:rPr>
              <a:t>and endurance </a:t>
            </a:r>
            <a:endParaRPr lang="en-US" sz="2400" dirty="0" smtClean="0">
              <a:solidFill>
                <a:schemeClr val="bg1"/>
              </a:solidFill>
            </a:endParaRPr>
          </a:p>
          <a:p>
            <a:endParaRPr lang="en-US" dirty="0"/>
          </a:p>
        </p:txBody>
      </p:sp>
    </p:spTree>
    <p:extLst>
      <p:ext uri="{BB962C8B-B14F-4D97-AF65-F5344CB8AC3E}">
        <p14:creationId xmlns:p14="http://schemas.microsoft.com/office/powerpoint/2010/main" val="10383814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4.bp.blogspot.com/-RUEpt0Q37ew/TjGGA8ihayI/AAAAAAAAIPs/9RGNluzO5Fs/s1600/Le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6" y="0"/>
            <a:ext cx="923108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solidFill>
                  <a:schemeClr val="bg1"/>
                </a:solidFill>
              </a:rPr>
              <a:t>The Stars</a:t>
            </a:r>
            <a:endParaRPr lang="en-US" dirty="0">
              <a:solidFill>
                <a:schemeClr val="bg1"/>
              </a:solidFill>
            </a:endParaRPr>
          </a:p>
        </p:txBody>
      </p:sp>
      <p:sp>
        <p:nvSpPr>
          <p:cNvPr id="3" name="Content Placeholder 2"/>
          <p:cNvSpPr>
            <a:spLocks noGrp="1"/>
          </p:cNvSpPr>
          <p:nvPr>
            <p:ph idx="1"/>
          </p:nvPr>
        </p:nvSpPr>
        <p:spPr/>
        <p:txBody>
          <a:bodyPr/>
          <a:lstStyle/>
          <a:p>
            <a:r>
              <a:rPr lang="en-US" sz="2000" dirty="0" err="1" smtClean="0">
                <a:solidFill>
                  <a:schemeClr val="bg1"/>
                </a:solidFill>
              </a:rPr>
              <a:t>Regulus</a:t>
            </a:r>
            <a:r>
              <a:rPr lang="en-US" sz="2000" dirty="0" smtClean="0">
                <a:solidFill>
                  <a:schemeClr val="bg1"/>
                </a:solidFill>
              </a:rPr>
              <a:t>: 79 light years from Earth</a:t>
            </a:r>
          </a:p>
          <a:p>
            <a:r>
              <a:rPr lang="en-US" sz="2000" dirty="0" err="1" smtClean="0">
                <a:solidFill>
                  <a:schemeClr val="bg1"/>
                </a:solidFill>
              </a:rPr>
              <a:t>Denebola</a:t>
            </a:r>
            <a:r>
              <a:rPr lang="en-US" sz="2000" dirty="0" smtClean="0">
                <a:solidFill>
                  <a:schemeClr val="bg1"/>
                </a:solidFill>
              </a:rPr>
              <a:t>: 36 light years from Earth</a:t>
            </a:r>
          </a:p>
          <a:p>
            <a:r>
              <a:rPr lang="en-US" sz="2000" dirty="0" err="1" smtClean="0">
                <a:solidFill>
                  <a:schemeClr val="bg1"/>
                </a:solidFill>
              </a:rPr>
              <a:t>Algieba</a:t>
            </a:r>
            <a:r>
              <a:rPr lang="en-US" sz="2000" dirty="0" smtClean="0">
                <a:solidFill>
                  <a:schemeClr val="bg1"/>
                </a:solidFill>
              </a:rPr>
              <a:t>: 130 light years from Earth</a:t>
            </a:r>
          </a:p>
          <a:p>
            <a:r>
              <a:rPr lang="en-US" sz="2000" dirty="0" err="1" smtClean="0">
                <a:solidFill>
                  <a:schemeClr val="bg1"/>
                </a:solidFill>
              </a:rPr>
              <a:t>Zosma</a:t>
            </a:r>
            <a:r>
              <a:rPr lang="en-US" sz="2000" dirty="0" smtClean="0">
                <a:solidFill>
                  <a:schemeClr val="bg1"/>
                </a:solidFill>
              </a:rPr>
              <a:t>: 58.4 light years from Earth</a:t>
            </a:r>
          </a:p>
          <a:p>
            <a:r>
              <a:rPr lang="en-US" sz="2000" dirty="0" err="1" smtClean="0">
                <a:solidFill>
                  <a:schemeClr val="bg1"/>
                </a:solidFill>
              </a:rPr>
              <a:t>Ras</a:t>
            </a:r>
            <a:r>
              <a:rPr lang="en-US" sz="2000" dirty="0">
                <a:solidFill>
                  <a:schemeClr val="bg1"/>
                </a:solidFill>
              </a:rPr>
              <a:t> </a:t>
            </a:r>
            <a:r>
              <a:rPr lang="en-US" sz="2000" dirty="0" err="1" smtClean="0">
                <a:solidFill>
                  <a:schemeClr val="bg1"/>
                </a:solidFill>
              </a:rPr>
              <a:t>Elased</a:t>
            </a:r>
            <a:r>
              <a:rPr lang="en-US" sz="2000" dirty="0" smtClean="0">
                <a:solidFill>
                  <a:schemeClr val="bg1"/>
                </a:solidFill>
              </a:rPr>
              <a:t>: 247 light years from Earth</a:t>
            </a:r>
          </a:p>
          <a:p>
            <a:r>
              <a:rPr lang="en-US" sz="2000" dirty="0" err="1" smtClean="0">
                <a:solidFill>
                  <a:schemeClr val="bg1"/>
                </a:solidFill>
              </a:rPr>
              <a:t>Adhafera</a:t>
            </a:r>
            <a:r>
              <a:rPr lang="en-US" sz="2000" dirty="0" smtClean="0">
                <a:solidFill>
                  <a:schemeClr val="bg1"/>
                </a:solidFill>
              </a:rPr>
              <a:t>: 274 light years from Earth</a:t>
            </a:r>
          </a:p>
          <a:p>
            <a:r>
              <a:rPr lang="en-US" sz="2000" dirty="0" err="1" smtClean="0">
                <a:solidFill>
                  <a:schemeClr val="bg1"/>
                </a:solidFill>
              </a:rPr>
              <a:t>Rasalas</a:t>
            </a:r>
            <a:r>
              <a:rPr lang="en-US" sz="2000" dirty="0" smtClean="0">
                <a:solidFill>
                  <a:schemeClr val="bg1"/>
                </a:solidFill>
              </a:rPr>
              <a:t>: 133 light years from Earth</a:t>
            </a:r>
          </a:p>
          <a:p>
            <a:r>
              <a:rPr lang="en-US" sz="2000" dirty="0" err="1" smtClean="0">
                <a:solidFill>
                  <a:schemeClr val="bg1"/>
                </a:solidFill>
              </a:rPr>
              <a:t>Coxa</a:t>
            </a:r>
            <a:r>
              <a:rPr lang="en-US" sz="2000" dirty="0" smtClean="0">
                <a:solidFill>
                  <a:schemeClr val="bg1"/>
                </a:solidFill>
              </a:rPr>
              <a:t>: 165 light years from Earth</a:t>
            </a:r>
          </a:p>
          <a:p>
            <a:r>
              <a:rPr lang="en-US" sz="2000" dirty="0" smtClean="0">
                <a:solidFill>
                  <a:schemeClr val="bg1"/>
                </a:solidFill>
              </a:rPr>
              <a:t>Eta </a:t>
            </a:r>
            <a:r>
              <a:rPr lang="en-US" sz="2000" dirty="0" err="1" smtClean="0">
                <a:solidFill>
                  <a:schemeClr val="bg1"/>
                </a:solidFill>
              </a:rPr>
              <a:t>Leonis</a:t>
            </a:r>
            <a:r>
              <a:rPr lang="en-US" sz="2000" dirty="0" smtClean="0">
                <a:solidFill>
                  <a:schemeClr val="bg1"/>
                </a:solidFill>
              </a:rPr>
              <a:t>: 2,000 light years from Earth</a:t>
            </a:r>
          </a:p>
          <a:p>
            <a:endParaRPr lang="en-US" sz="2000"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1184749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4.bp.blogspot.com/-RUEpt0Q37ew/TjGGA8ihayI/AAAAAAAAIPs/9RGNluzO5Fs/s1600/Le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72" y="-1"/>
            <a:ext cx="9241972" cy="690589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solidFill>
                  <a:schemeClr val="bg1"/>
                </a:solidFill>
              </a:rPr>
              <a:t>About Leo</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r>
              <a:rPr lang="en-US" sz="2400" dirty="0" smtClean="0">
                <a:solidFill>
                  <a:schemeClr val="bg1"/>
                </a:solidFill>
              </a:rPr>
              <a:t>It is about 13 billion years old, making it one of the oldest stars in the Galaxy</a:t>
            </a:r>
          </a:p>
          <a:p>
            <a:r>
              <a:rPr lang="en-US" sz="2400" dirty="0" smtClean="0">
                <a:solidFill>
                  <a:schemeClr val="bg1"/>
                </a:solidFill>
              </a:rPr>
              <a:t>The Leo Ring, a cloud of hydrogen and helium gas, is found in orbit of two galaxies found within this constellation</a:t>
            </a:r>
          </a:p>
          <a:p>
            <a:r>
              <a:rPr lang="en-US" sz="2400" dirty="0">
                <a:solidFill>
                  <a:schemeClr val="bg1"/>
                </a:solidFill>
              </a:rPr>
              <a:t>T</a:t>
            </a:r>
            <a:r>
              <a:rPr lang="en-US" sz="2400" dirty="0" smtClean="0">
                <a:solidFill>
                  <a:schemeClr val="bg1"/>
                </a:solidFill>
              </a:rPr>
              <a:t>hree galaxies that together form the Leo Triplet: M65, M66, and NGC 3628.</a:t>
            </a:r>
          </a:p>
          <a:p>
            <a:r>
              <a:rPr lang="en-US" sz="2400" dirty="0" smtClean="0">
                <a:solidFill>
                  <a:schemeClr val="bg1"/>
                </a:solidFill>
              </a:rPr>
              <a:t>NGC 3628 like our Milky Way, it's a spiral -- a pinwheel that spans at least a hundred thousand light-years. We see its edge so it looks like a streak of light with lanes of dark dust running down the middle</a:t>
            </a:r>
          </a:p>
          <a:p>
            <a:r>
              <a:rPr lang="en-US" sz="2400" dirty="0" smtClean="0">
                <a:solidFill>
                  <a:schemeClr val="bg1"/>
                </a:solidFill>
              </a:rPr>
              <a:t>The Leo Triplet is a small group of galaxies about 35 million light-years away in the constellation Leo.</a:t>
            </a:r>
          </a:p>
          <a:p>
            <a:endParaRPr lang="en-US" sz="2400" dirty="0">
              <a:solidFill>
                <a:schemeClr val="bg1"/>
              </a:solidFill>
            </a:endParaRPr>
          </a:p>
        </p:txBody>
      </p:sp>
    </p:spTree>
    <p:extLst>
      <p:ext uri="{BB962C8B-B14F-4D97-AF65-F5344CB8AC3E}">
        <p14:creationId xmlns:p14="http://schemas.microsoft.com/office/powerpoint/2010/main" val="1191407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upload.wikimedia.org/wikipedia/commons/thumb/5/55/Anttlerstrio.jpg/220px-Anttlerstrio.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762000"/>
            <a:ext cx="5950321" cy="50577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848600" y="1295400"/>
            <a:ext cx="1295400" cy="646331"/>
          </a:xfrm>
          <a:prstGeom prst="rect">
            <a:avLst/>
          </a:prstGeom>
          <a:noFill/>
        </p:spPr>
        <p:txBody>
          <a:bodyPr wrap="square" rtlCol="0">
            <a:spAutoFit/>
          </a:bodyPr>
          <a:lstStyle/>
          <a:p>
            <a:r>
              <a:rPr lang="en-US" dirty="0" smtClean="0"/>
              <a:t>Galaxy</a:t>
            </a:r>
          </a:p>
          <a:p>
            <a:r>
              <a:rPr lang="en-US" dirty="0" smtClean="0"/>
              <a:t>M65</a:t>
            </a:r>
            <a:endParaRPr lang="en-US" dirty="0"/>
          </a:p>
        </p:txBody>
      </p:sp>
      <p:sp>
        <p:nvSpPr>
          <p:cNvPr id="11" name="TextBox 10"/>
          <p:cNvSpPr txBox="1"/>
          <p:nvPr/>
        </p:nvSpPr>
        <p:spPr>
          <a:xfrm>
            <a:off x="5181600" y="6074229"/>
            <a:ext cx="2445121" cy="369332"/>
          </a:xfrm>
          <a:prstGeom prst="rect">
            <a:avLst/>
          </a:prstGeom>
          <a:noFill/>
        </p:spPr>
        <p:txBody>
          <a:bodyPr wrap="square" rtlCol="0">
            <a:spAutoFit/>
          </a:bodyPr>
          <a:lstStyle/>
          <a:p>
            <a:r>
              <a:rPr lang="en-US" dirty="0" smtClean="0"/>
              <a:t>Galaxy M66</a:t>
            </a:r>
            <a:endParaRPr lang="en-US" dirty="0"/>
          </a:p>
        </p:txBody>
      </p:sp>
      <p:sp>
        <p:nvSpPr>
          <p:cNvPr id="12" name="TextBox 11"/>
          <p:cNvSpPr txBox="1"/>
          <p:nvPr/>
        </p:nvSpPr>
        <p:spPr>
          <a:xfrm>
            <a:off x="304800" y="990600"/>
            <a:ext cx="1447800" cy="646331"/>
          </a:xfrm>
          <a:prstGeom prst="rect">
            <a:avLst/>
          </a:prstGeom>
          <a:noFill/>
        </p:spPr>
        <p:txBody>
          <a:bodyPr wrap="square" rtlCol="0">
            <a:spAutoFit/>
          </a:bodyPr>
          <a:lstStyle/>
          <a:p>
            <a:r>
              <a:rPr lang="en-US" dirty="0" smtClean="0"/>
              <a:t>Galaxy NGC 3628</a:t>
            </a:r>
            <a:endParaRPr lang="en-US" dirty="0"/>
          </a:p>
        </p:txBody>
      </p:sp>
    </p:spTree>
    <p:extLst>
      <p:ext uri="{BB962C8B-B14F-4D97-AF65-F5344CB8AC3E}">
        <p14:creationId xmlns:p14="http://schemas.microsoft.com/office/powerpoint/2010/main" val="2852633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4.bp.blogspot.com/-RUEpt0Q37ew/TjGGA8ihayI/AAAAAAAAIPs/9RGNluzO5Fs/s1600/Le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57"/>
            <a:ext cx="9144000" cy="68884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solidFill>
                  <a:schemeClr val="bg1"/>
                </a:solidFill>
              </a:rPr>
              <a:t>Works Cited</a:t>
            </a:r>
            <a:endParaRPr lang="en-US" dirty="0">
              <a:solidFill>
                <a:schemeClr val="bg1"/>
              </a:solidFill>
            </a:endParaRPr>
          </a:p>
        </p:txBody>
      </p:sp>
      <p:sp>
        <p:nvSpPr>
          <p:cNvPr id="3" name="Content Placeholder 2"/>
          <p:cNvSpPr>
            <a:spLocks noGrp="1"/>
          </p:cNvSpPr>
          <p:nvPr>
            <p:ph idx="1"/>
          </p:nvPr>
        </p:nvSpPr>
        <p:spPr>
          <a:xfrm>
            <a:off x="152400" y="1600200"/>
            <a:ext cx="8773886" cy="4525963"/>
          </a:xfrm>
        </p:spPr>
        <p:txBody>
          <a:bodyPr/>
          <a:lstStyle/>
          <a:p>
            <a:r>
              <a:rPr lang="en-US" dirty="0" smtClean="0">
                <a:solidFill>
                  <a:schemeClr val="bg1"/>
                </a:solidFill>
                <a:hlinkClick r:id="rId3"/>
              </a:rPr>
              <a:t>http://en.wikipedia.org/wiki/Leo_(constellation)</a:t>
            </a:r>
            <a:endParaRPr lang="en-US" dirty="0" smtClean="0">
              <a:solidFill>
                <a:schemeClr val="bg1"/>
              </a:solidFill>
            </a:endParaRPr>
          </a:p>
          <a:p>
            <a:r>
              <a:rPr lang="en-US" dirty="0" smtClean="0">
                <a:solidFill>
                  <a:schemeClr val="bg1"/>
                </a:solidFill>
                <a:hlinkClick r:id="rId4"/>
              </a:rPr>
              <a:t>http://www.skyscript.co.uk/leo.html</a:t>
            </a:r>
            <a:endParaRPr lang="en-US" dirty="0" smtClean="0">
              <a:solidFill>
                <a:schemeClr val="bg1"/>
              </a:solidFill>
            </a:endParaRPr>
          </a:p>
          <a:p>
            <a:r>
              <a:rPr lang="en-US" dirty="0" smtClean="0">
                <a:solidFill>
                  <a:schemeClr val="bg1"/>
                </a:solidFill>
                <a:hlinkClick r:id="rId5"/>
              </a:rPr>
              <a:t>http://stardate.org/nightsky/constellations/leo</a:t>
            </a:r>
            <a:endParaRPr lang="en-US"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18748232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TotalTime>
  <Words>302</Words>
  <Application>Microsoft Office PowerPoint</Application>
  <PresentationFormat>On-screen Show (4:3)</PresentationFormat>
  <Paragraphs>31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Constellation Leo</vt:lpstr>
      <vt:lpstr>Myth of Leo</vt:lpstr>
      <vt:lpstr>The Stars</vt:lpstr>
      <vt:lpstr>About Leo</vt:lpstr>
      <vt:lpstr>PowerPoint Presentation</vt:lpstr>
      <vt:lpstr>Works Cited</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Constellation Leo</dc:title>
  <dc:creator>Emily</dc:creator>
  <cp:lastModifiedBy>vci</cp:lastModifiedBy>
  <cp:revision>4</cp:revision>
  <dcterms:created xsi:type="dcterms:W3CDTF">2013-09-03T03:22:35Z</dcterms:created>
  <dcterms:modified xsi:type="dcterms:W3CDTF">2013-09-03T13:01:42Z</dcterms:modified>
</cp:coreProperties>
</file>